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0" r:id="rId30"/>
    <p:sldId id="282" r:id="rId31"/>
    <p:sldId id="283" r:id="rId32"/>
    <p:sldId id="284" r:id="rId33"/>
    <p:sldId id="285" r:id="rId34"/>
    <p:sldId id="286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548FE-648E-434D-BB32-FEC5664EFF84}" v="2" dt="2023-08-21T13:26:32.644"/>
    <p1510:client id="{12EC54B0-62BB-46BA-8F4A-04640B7C4CF3}" v="1" dt="2023-08-21T11:12:20.103"/>
    <p1510:client id="{2A3E199D-CA6C-40A3-85E5-1524AB1B8BBB}" v="2" dt="2023-08-21T07:25:23.925"/>
    <p1510:client id="{320EC4DA-6ACA-4BD8-B59B-A1C828B10003}" vWet="4" dt="2023-08-21T12:36:17.576"/>
    <p1510:client id="{565636B0-96CC-4DCC-9723-4EBDF327672A}" v="2" dt="2023-08-22T07:44:21.169"/>
    <p1510:client id="{569EC755-76C1-4A7A-94AD-29934AA15809}" v="3" vWet="5" dt="2023-08-21T13:26:31.211"/>
    <p1510:client id="{6049DC09-9FC3-463B-BA0D-156B35395F73}" v="1" dt="2023-08-21T11:23:47.194"/>
    <p1510:client id="{803109A9-1EDB-485A-AFF9-7F25E1CD7B86}" v="4" dt="2023-08-21T08:02:24.409"/>
    <p1510:client id="{8E1ED9EC-686D-4F80-9F7C-A4D027E6DEE4}" v="1" dt="2023-08-21T08:59:50.589"/>
    <p1510:client id="{9877A972-B9B1-466B-9DDE-4252666763AF}" v="2" dt="2023-08-21T07:25:29.772"/>
    <p1510:client id="{B80AA00A-BA7D-4560-8040-93514A564B9A}" v="2" dt="2023-08-21T15:43:09.888"/>
    <p1510:client id="{FAA90DC1-A2D7-451F-9069-200A7EC22414}" v="1" dt="2023-08-22T07:37:55.65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15" y="1397338"/>
            <a:ext cx="2917604" cy="220140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886640052_1858x1486.jpg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10457886_1434x1669.jpg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660384004_rotate_1964x1473.jpg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886640052_3195x2556.jpg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>
            <a:spLocks noGrp="1"/>
          </p:cNvSpPr>
          <p:nvPr>
            <p:ph type="title"/>
          </p:nvPr>
        </p:nvSpPr>
        <p:spPr>
          <a:xfrm>
            <a:off x="1164920" y="214172"/>
            <a:ext cx="22054159" cy="1281272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z="7200" b="0" spc="0">
                <a:solidFill>
                  <a:srgbClr val="C8250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64921" y="2063638"/>
            <a:ext cx="11027079" cy="10437925"/>
          </a:xfrm>
          <a:prstGeom prst="rect">
            <a:avLst/>
          </a:prstGeom>
        </p:spPr>
        <p:txBody>
          <a:bodyPr lIns="71437" tIns="71437" rIns="71437" bIns="71437"/>
          <a:lstStyle>
            <a:lvl1pPr marL="596900" indent="-596900" defTabSz="821531">
              <a:lnSpc>
                <a:spcPct val="100000"/>
              </a:lnSpc>
              <a:spcBef>
                <a:spcPts val="5900"/>
              </a:spcBef>
              <a:buClr>
                <a:srgbClr val="EC5D57"/>
              </a:buClr>
              <a:buSzPct val="80000"/>
              <a:buChar char="✦"/>
              <a:defRPr sz="5000"/>
            </a:lvl1pPr>
            <a:lvl2pPr marL="913694" indent="-469194" defTabSz="821531">
              <a:lnSpc>
                <a:spcPct val="100000"/>
              </a:lnSpc>
              <a:spcBef>
                <a:spcPts val="5900"/>
              </a:spcBef>
              <a:buClr>
                <a:srgbClr val="EC5D57"/>
              </a:buClr>
              <a:buSzPct val="75000"/>
              <a:buChar char="✦"/>
              <a:defRPr sz="5000"/>
            </a:lvl2pPr>
            <a:lvl3pPr marL="1358194" indent="-469194" defTabSz="821531">
              <a:lnSpc>
                <a:spcPct val="100000"/>
              </a:lnSpc>
              <a:spcBef>
                <a:spcPts val="5900"/>
              </a:spcBef>
              <a:buClr>
                <a:srgbClr val="EC5D57"/>
              </a:buClr>
              <a:buSzPct val="75000"/>
              <a:buChar char="✦"/>
              <a:defRPr sz="5000"/>
            </a:lvl3pPr>
            <a:lvl4pPr marL="1802694" indent="-469194" defTabSz="821531">
              <a:lnSpc>
                <a:spcPct val="100000"/>
              </a:lnSpc>
              <a:spcBef>
                <a:spcPts val="5900"/>
              </a:spcBef>
              <a:buClr>
                <a:srgbClr val="EC5D57"/>
              </a:buClr>
              <a:buSzPct val="75000"/>
              <a:buChar char="✦"/>
              <a:defRPr sz="5000"/>
            </a:lvl4pPr>
            <a:lvl5pPr marL="2247194" indent="-469194" defTabSz="821531">
              <a:lnSpc>
                <a:spcPct val="100000"/>
              </a:lnSpc>
              <a:spcBef>
                <a:spcPts val="5900"/>
              </a:spcBef>
              <a:buClr>
                <a:srgbClr val="EC5D57"/>
              </a:buClr>
              <a:buSzPct val="75000"/>
              <a:buChar char="✦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793"/>
            <a:ext cx="2004889" cy="2004889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ours de Génie Logiciel"/>
          <p:cNvSpPr txBox="1"/>
          <p:nvPr/>
        </p:nvSpPr>
        <p:spPr>
          <a:xfrm>
            <a:off x="21475827" y="13268325"/>
            <a:ext cx="290817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Cours de Génie Logiciel</a:t>
            </a:r>
          </a:p>
        </p:txBody>
      </p:sp>
      <p:sp>
        <p:nvSpPr>
          <p:cNvPr id="154" name="© Olivier Cuisenaire"/>
          <p:cNvSpPr txBox="1"/>
          <p:nvPr/>
        </p:nvSpPr>
        <p:spPr>
          <a:xfrm>
            <a:off x="10977562" y="13259860"/>
            <a:ext cx="2428876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© Olivier Cuisenaire</a:t>
            </a:r>
          </a:p>
        </p:txBody>
      </p:sp>
      <p:sp>
        <p:nvSpPr>
          <p:cNvPr id="155" name="Haute école d’ingénierie et de gestion du canton de Vaud"/>
          <p:cNvSpPr txBox="1"/>
          <p:nvPr/>
        </p:nvSpPr>
        <p:spPr>
          <a:xfrm>
            <a:off x="-1" y="13268325"/>
            <a:ext cx="8279512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000" cap="all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Haute école d’ingénierie et de gestion du canton de Vaud</a:t>
            </a:r>
          </a:p>
        </p:txBody>
      </p:sp>
      <p:sp>
        <p:nvSpPr>
          <p:cNvPr id="156" name="01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defTabSz="821531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01"/>
          <p:cNvSpPr txBox="1">
            <a:spLocks noGrp="1"/>
          </p:cNvSpPr>
          <p:nvPr>
            <p:ph type="sldNum" sz="quarter" idx="2"/>
          </p:nvPr>
        </p:nvSpPr>
        <p:spPr>
          <a:xfrm>
            <a:off x="23622000" y="12961078"/>
            <a:ext cx="762000" cy="4987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3" name="01"/>
          <p:cNvSpPr txBox="1">
            <a:spLocks noGrp="1"/>
          </p:cNvSpPr>
          <p:nvPr>
            <p:ph type="sldNum" sz="quarter" idx="2"/>
          </p:nvPr>
        </p:nvSpPr>
        <p:spPr>
          <a:xfrm>
            <a:off x="23622000" y="12961078"/>
            <a:ext cx="762000" cy="4987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23622000" y="12956844"/>
            <a:ext cx="762000" cy="4987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spAutoFit/>
          </a:bodyPr>
          <a:lstStyle>
            <a:lvl1pPr defTabSz="584200">
              <a:defRPr sz="2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ti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tif"/><Relationship Id="rId5" Type="http://schemas.openxmlformats.org/officeDocument/2006/relationships/image" Target="../media/image33.tif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40.tif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41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Yxxu8m0TN3M?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bqGVpXrJFU0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ertil Chapuis, Fouad Hann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>
            <a:normAutofit lnSpcReduction="10000"/>
          </a:bodyPr>
          <a:lstStyle/>
          <a:p>
            <a:r>
              <a:t>Bertil Chapuis, Fouad Hanna</a:t>
            </a:r>
          </a:p>
        </p:txBody>
      </p:sp>
      <p:sp>
        <p:nvSpPr>
          <p:cNvPr id="166" name="Introduction"/>
          <p:cNvSpPr txBox="1">
            <a:spLocks noGrp="1"/>
          </p:cNvSpPr>
          <p:nvPr>
            <p:ph type="ctrTitle" idx="4294967295"/>
          </p:nvPr>
        </p:nvSpPr>
        <p:spPr>
          <a:xfrm>
            <a:off x="1201339" y="4915860"/>
            <a:ext cx="6711737" cy="8968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8800"/>
              <a:t>Introduction</a:t>
            </a:r>
          </a:p>
        </p:txBody>
      </p:sp>
      <p:sp>
        <p:nvSpPr>
          <p:cNvPr id="167" name="Projet de groupe (PDG)"/>
          <p:cNvSpPr txBox="1">
            <a:spLocks noGrp="1"/>
          </p:cNvSpPr>
          <p:nvPr>
            <p:ph type="subTitle" sz="quarter" idx="4294967295"/>
          </p:nvPr>
        </p:nvSpPr>
        <p:spPr>
          <a:xfrm>
            <a:off x="1201340" y="6128238"/>
            <a:ext cx="6711737" cy="12748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4000" b="1" err="1"/>
              <a:t>Projet</a:t>
            </a:r>
            <a:r>
              <a:rPr sz="4000" b="1"/>
              <a:t> de </a:t>
            </a:r>
            <a:r>
              <a:rPr sz="4000" b="1" err="1"/>
              <a:t>groupe</a:t>
            </a:r>
            <a:r>
              <a:rPr sz="4000" b="1"/>
              <a:t> (PDG)</a:t>
            </a:r>
          </a:p>
        </p:txBody>
      </p:sp>
      <p:sp>
        <p:nvSpPr>
          <p:cNvPr id="16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Définition du proje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Définition du projet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(semaine 1)</a:t>
            </a:r>
          </a:p>
        </p:txBody>
      </p:sp>
      <p:sp>
        <p:nvSpPr>
          <p:cNvPr id="21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21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2127250"/>
            <a:ext cx="20815300" cy="946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ivr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Livrables</a:t>
            </a:r>
          </a:p>
        </p:txBody>
      </p:sp>
      <p:sp>
        <p:nvSpPr>
          <p:cNvPr id="216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17" name="Description du proj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Description du projet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Requirements fonctionnels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Requirements non-fonctionnels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Description de la méthodologie de développement (p.ex.: agile, scrum, etc.)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Mockups (Figma, papier-crayon, etc.)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Landing page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b="1" spc="0"/>
            </a:pPr>
            <a:endParaRPr/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b="1" spc="0"/>
            </a:pPr>
            <a:r>
              <a:t>Présentation en classe</a:t>
            </a:r>
          </a:p>
        </p:txBody>
      </p:sp>
      <p:sp>
        <p:nvSpPr>
          <p:cNvPr id="218" name="Semaine 1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Semaine 1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Qu’est-ce qu’un mockup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Qu’est-ce qu’un mockup ?</a:t>
            </a:r>
          </a:p>
        </p:txBody>
      </p:sp>
      <p:sp>
        <p:nvSpPr>
          <p:cNvPr id="221" name="Un mockup est une représentation simplifiée d’une application ou d’un site Web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389572">
              <a:spcBef>
                <a:spcPts val="4400"/>
              </a:spcBef>
              <a:buSzTx/>
              <a:buNone/>
              <a:defRPr sz="4704"/>
            </a:pPr>
            <a:r>
              <a:t>Un mockup est une </a:t>
            </a:r>
            <a:r>
              <a:rPr b="1"/>
              <a:t>représentation simplifiée</a:t>
            </a:r>
            <a:r>
              <a:t> d’une application ou d’un site Web.</a:t>
            </a:r>
          </a:p>
          <a:p>
            <a:pPr marL="0" indent="0" defTabSz="2389572">
              <a:spcBef>
                <a:spcPts val="4400"/>
              </a:spcBef>
              <a:buSzTx/>
              <a:buNone/>
              <a:defRPr sz="4704"/>
            </a:pPr>
            <a:r>
              <a:t>Elle peut être </a:t>
            </a:r>
            <a:r>
              <a:rPr b="1"/>
              <a:t>virtuelle</a:t>
            </a:r>
            <a:r>
              <a:t> (outils informatiques) </a:t>
            </a:r>
            <a:r>
              <a:rPr b="1"/>
              <a:t>ou physique</a:t>
            </a:r>
            <a:r>
              <a:t> (crayon-papier).</a:t>
            </a:r>
          </a:p>
          <a:p>
            <a:pPr marL="0" indent="0" defTabSz="2389572">
              <a:spcBef>
                <a:spcPts val="4400"/>
              </a:spcBef>
              <a:buSzTx/>
              <a:buNone/>
              <a:defRPr sz="4704"/>
            </a:pPr>
            <a:r>
              <a:t>Elle a pour but de </a:t>
            </a:r>
            <a:r>
              <a:rPr b="1"/>
              <a:t>faire comprendre comment sera utilisé le produit final</a:t>
            </a:r>
            <a:r>
              <a:t> une fois qu’il sera développé.</a:t>
            </a:r>
          </a:p>
          <a:p>
            <a:pPr marL="0" indent="0" defTabSz="2389572">
              <a:spcBef>
                <a:spcPts val="4400"/>
              </a:spcBef>
              <a:buSzTx/>
              <a:buNone/>
              <a:defRPr sz="4704"/>
            </a:pPr>
            <a:r>
              <a:t>Il s’agit d’un prototype simplifié pour </a:t>
            </a:r>
            <a:r>
              <a:rPr b="1"/>
              <a:t>illustrer les interactions entre l’utilisateur et le produit final</a:t>
            </a:r>
            <a:r>
              <a:t>.</a:t>
            </a:r>
          </a:p>
          <a:p>
            <a:pPr marL="0" indent="0" defTabSz="2389572">
              <a:spcBef>
                <a:spcPts val="4400"/>
              </a:spcBef>
              <a:buSzTx/>
              <a:buNone/>
              <a:defRPr sz="4704"/>
            </a:pPr>
            <a:r>
              <a:t>Il permet de </a:t>
            </a:r>
            <a:r>
              <a:rPr b="1"/>
              <a:t>valider l’idée finale</a:t>
            </a:r>
            <a:r>
              <a:t> de l’application ou du site Web</a:t>
            </a:r>
            <a:r>
              <a:rPr b="1"/>
              <a:t> avant de commencer à la développer</a:t>
            </a:r>
            <a:r>
              <a:t>.</a:t>
            </a:r>
          </a:p>
        </p:txBody>
      </p:sp>
      <p:sp>
        <p:nvSpPr>
          <p:cNvPr id="22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225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316" y="1364487"/>
            <a:ext cx="14649368" cy="10987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Qu’est-ce qu’une landing page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Qu’est-ce qu’une landing page ?</a:t>
            </a:r>
          </a:p>
        </p:txBody>
      </p:sp>
      <p:sp>
        <p:nvSpPr>
          <p:cNvPr id="228" name="Une landing page est un site Web vitrin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Une landing page est un site </a:t>
            </a:r>
            <a:r>
              <a:rPr b="1"/>
              <a:t>Web vitrine</a:t>
            </a:r>
            <a:r>
              <a:t>.</a:t>
            </a:r>
          </a:p>
          <a:p>
            <a:pPr marL="0" indent="0">
              <a:buSzTx/>
              <a:buNone/>
            </a:pPr>
            <a:r>
              <a:t>Il s’agit souvent d’une page pour </a:t>
            </a:r>
            <a:r>
              <a:rPr b="1"/>
              <a:t>présenter un produit</a:t>
            </a:r>
            <a:r>
              <a:t>, </a:t>
            </a:r>
            <a:r>
              <a:rPr b="1"/>
              <a:t>les fonctionnalités</a:t>
            </a:r>
            <a:r>
              <a:t> de celui-ci </a:t>
            </a:r>
            <a:r>
              <a:rPr b="1"/>
              <a:t>et l’équipe</a:t>
            </a:r>
            <a:r>
              <a:t> qui l’a réalisé.</a:t>
            </a:r>
          </a:p>
          <a:p>
            <a:pPr marL="0" indent="0">
              <a:buSzTx/>
              <a:buNone/>
            </a:pPr>
            <a:r>
              <a:t>Sa seule utilité est de </a:t>
            </a:r>
            <a:r>
              <a:rPr b="1"/>
              <a:t>présenter le concept </a:t>
            </a:r>
            <a:r>
              <a:t>au grand public </a:t>
            </a:r>
            <a:r>
              <a:rPr b="1"/>
              <a:t>avant le lancement officiel</a:t>
            </a:r>
            <a:r>
              <a:t>.</a:t>
            </a:r>
          </a:p>
          <a:p>
            <a:pPr marL="0" indent="0">
              <a:buSzTx/>
              <a:buNone/>
            </a:pPr>
            <a:r>
              <a:t>La landing page est </a:t>
            </a:r>
            <a:r>
              <a:rPr b="1"/>
              <a:t>souvent accrocheuse</a:t>
            </a:r>
            <a:r>
              <a:t> et </a:t>
            </a:r>
            <a:r>
              <a:rPr b="1"/>
              <a:t>accessible</a:t>
            </a:r>
            <a:r>
              <a:t>; on comprend vite le but du produit présenté.</a:t>
            </a:r>
          </a:p>
          <a:p>
            <a:pPr marL="0" indent="0">
              <a:buSzTx/>
              <a:buNone/>
            </a:pPr>
            <a:r>
              <a:t>Une landing page peut, elle aussi, être </a:t>
            </a:r>
            <a:r>
              <a:rPr b="1"/>
              <a:t>représentée à l’aide d’un mockup</a:t>
            </a:r>
            <a:r>
              <a:t>.</a:t>
            </a:r>
          </a:p>
        </p:txBody>
      </p:sp>
      <p:sp>
        <p:nvSpPr>
          <p:cNvPr id="22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32" name="Screenshot 2021-09-22 at 22.51.04.png" descr="Screenshot 2021-09-22 at 22.51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65" y="845532"/>
            <a:ext cx="702439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https://www.bellish.co/"/>
          <p:cNvSpPr txBox="1"/>
          <p:nvPr/>
        </p:nvSpPr>
        <p:spPr>
          <a:xfrm>
            <a:off x="2685404" y="412783"/>
            <a:ext cx="32519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https://www.bellish.co/</a:t>
            </a:r>
          </a:p>
        </p:txBody>
      </p:sp>
      <p:pic>
        <p:nvPicPr>
          <p:cNvPr id="234" name="Screenshot 2021-09-22 at 22.52.35.png" descr="Screenshot 2021-09-22 at 22.52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66" y="845532"/>
            <a:ext cx="702439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https://www.fitnessai.com/"/>
          <p:cNvSpPr txBox="1"/>
          <p:nvPr/>
        </p:nvSpPr>
        <p:spPr>
          <a:xfrm>
            <a:off x="10309098" y="412783"/>
            <a:ext cx="376580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https://www.fitnessai.com/</a:t>
            </a:r>
          </a:p>
        </p:txBody>
      </p:sp>
      <p:pic>
        <p:nvPicPr>
          <p:cNvPr id="236" name="Screenshot 2021-09-22 at 22.54.14.png" descr="Screenshot 2021-09-22 at 22.54.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443" y="845532"/>
            <a:ext cx="702439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https://betterme.world/"/>
          <p:cNvSpPr txBox="1"/>
          <p:nvPr/>
        </p:nvSpPr>
        <p:spPr>
          <a:xfrm>
            <a:off x="18440588" y="412783"/>
            <a:ext cx="326410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https://betterme.world/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utils et conseils pour réaliser un mock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Outils et conseils pour réaliser un mockup</a:t>
            </a:r>
          </a:p>
        </p:txBody>
      </p:sp>
      <p:sp>
        <p:nvSpPr>
          <p:cNvPr id="24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243" name="Group"/>
          <p:cNvGrpSpPr/>
          <p:nvPr/>
        </p:nvGrpSpPr>
        <p:grpSpPr>
          <a:xfrm>
            <a:off x="18383918" y="4399572"/>
            <a:ext cx="3941811" cy="4966901"/>
            <a:chOff x="0" y="0"/>
            <a:chExt cx="3941810" cy="4966898"/>
          </a:xfrm>
        </p:grpSpPr>
        <p:pic>
          <p:nvPicPr>
            <p:cNvPr id="241" name="pasted-image.tiff" descr="pasted-image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941810" cy="3841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Adobe XD"/>
            <p:cNvSpPr txBox="1"/>
            <p:nvPr/>
          </p:nvSpPr>
          <p:spPr>
            <a:xfrm>
              <a:off x="548441" y="4183374"/>
              <a:ext cx="2844928" cy="78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 b="1"/>
              </a:lvl1pPr>
            </a:lstStyle>
            <a:p>
              <a:r>
                <a:t>Adobe XD</a:t>
              </a:r>
            </a:p>
          </p:txBody>
        </p:sp>
      </p:grpSp>
      <p:pic>
        <p:nvPicPr>
          <p:cNvPr id="244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504" y="4424593"/>
            <a:ext cx="2561862" cy="3841725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igma"/>
          <p:cNvSpPr txBox="1"/>
          <p:nvPr/>
        </p:nvSpPr>
        <p:spPr>
          <a:xfrm>
            <a:off x="10919608" y="8607968"/>
            <a:ext cx="1795654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1"/>
            </a:lvl1pPr>
          </a:lstStyle>
          <a:p>
            <a:r>
              <a:t>Figma</a:t>
            </a:r>
          </a:p>
        </p:txBody>
      </p:sp>
      <p:sp>
        <p:nvSpPr>
          <p:cNvPr id="246" name="Papier/crayon"/>
          <p:cNvSpPr txBox="1"/>
          <p:nvPr/>
        </p:nvSpPr>
        <p:spPr>
          <a:xfrm>
            <a:off x="1305315" y="8607968"/>
            <a:ext cx="3945637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1"/>
            </a:lvl1pPr>
          </a:lstStyle>
          <a:p>
            <a:r>
              <a:t>Papier/crayon</a:t>
            </a:r>
          </a:p>
        </p:txBody>
      </p:sp>
      <p:pic>
        <p:nvPicPr>
          <p:cNvPr id="247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229" y="4374551"/>
            <a:ext cx="3941810" cy="394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’important c’est que le concept de votre idée et son utilisation soient bien décrits. Identifiez les fonctionnalités importantes, pensez à un petit scénario et réalisez le mockup de celui-ci. Restez simple dans vos fonctionnalités."/>
          <p:cNvSpPr txBox="1">
            <a:spLocks noGrp="1"/>
          </p:cNvSpPr>
          <p:nvPr>
            <p:ph type="body" sz="quarter" idx="1"/>
          </p:nvPr>
        </p:nvSpPr>
        <p:spPr>
          <a:xfrm>
            <a:off x="1206500" y="10178249"/>
            <a:ext cx="21971000" cy="232626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L’important c’est que le concept de votre idée et son utilisation soient bien décrits. Identifiez les fonctionnalités importantes, pensez à un petit scénario et réalisez le mockup de celui-ci. Restez simple dans vos fonctionnalités.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rocessus de développemen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Processus de développement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(semaine 1)</a:t>
            </a:r>
          </a:p>
        </p:txBody>
      </p:sp>
      <p:sp>
        <p:nvSpPr>
          <p:cNvPr id="25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ivr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Livrables</a:t>
            </a:r>
          </a:p>
        </p:txBody>
      </p:sp>
      <p:sp>
        <p:nvSpPr>
          <p:cNvPr id="25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255" name="Description préliminaire de l’architec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Description </a:t>
            </a:r>
            <a:r>
              <a:rPr err="1"/>
              <a:t>préliminaire</a:t>
            </a:r>
            <a:r>
              <a:t> de </a:t>
            </a:r>
            <a:r>
              <a:rPr err="1"/>
              <a:t>l’architecture</a:t>
            </a:r>
            <a:endParaRPr/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Description des choix techniques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Description du </a:t>
            </a:r>
            <a:r>
              <a:rPr err="1"/>
              <a:t>processus</a:t>
            </a:r>
            <a:r>
              <a:t> de travail (</a:t>
            </a:r>
            <a:r>
              <a:rPr err="1"/>
              <a:t>p.ex</a:t>
            </a:r>
            <a:r>
              <a:t>.: git flow, </a:t>
            </a:r>
            <a:r>
              <a:rPr err="1"/>
              <a:t>devops</a:t>
            </a:r>
            <a:r>
              <a:t>, etc.)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Mise </a:t>
            </a:r>
            <a:r>
              <a:rPr err="1"/>
              <a:t>en</a:t>
            </a:r>
            <a:r>
              <a:t> place des </a:t>
            </a:r>
            <a:r>
              <a:rPr err="1"/>
              <a:t>outils</a:t>
            </a:r>
            <a:r>
              <a:t> de </a:t>
            </a:r>
            <a:r>
              <a:rPr err="1"/>
              <a:t>développement</a:t>
            </a:r>
            <a:r>
              <a:t> (VCM, Issue tracker)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Mise </a:t>
            </a:r>
            <a:r>
              <a:rPr err="1"/>
              <a:t>en</a:t>
            </a:r>
            <a:r>
              <a:t> place d’un </a:t>
            </a:r>
            <a:r>
              <a:rPr err="1"/>
              <a:t>environnement</a:t>
            </a:r>
            <a:r>
              <a:t> de </a:t>
            </a:r>
            <a:r>
              <a:rPr err="1"/>
              <a:t>déploiement</a:t>
            </a:r>
            <a:endParaRPr/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r>
              <a:t>Mise </a:t>
            </a:r>
            <a:r>
              <a:rPr err="1"/>
              <a:t>en</a:t>
            </a:r>
            <a:r>
              <a:t> place d’un pipeline de livraison et de </a:t>
            </a:r>
            <a:r>
              <a:rPr err="1"/>
              <a:t>déploiement</a:t>
            </a:r>
            <a:r>
              <a:t> (CI/CD)</a:t>
            </a:r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spc="0"/>
            </a:pPr>
            <a:endParaRPr/>
          </a:p>
          <a:p>
            <a:pPr marL="573023" indent="-573023" defTabSz="2292038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3948" b="1" spc="0"/>
            </a:pPr>
            <a:r>
              <a:rPr err="1"/>
              <a:t>Démonstration</a:t>
            </a:r>
            <a:r>
              <a:t> du </a:t>
            </a:r>
            <a:r>
              <a:rPr err="1"/>
              <a:t>déploiement</a:t>
            </a:r>
            <a:r>
              <a:t> </a:t>
            </a:r>
            <a:r>
              <a:rPr err="1"/>
              <a:t>d’une</a:t>
            </a:r>
            <a:r>
              <a:t> modification</a:t>
            </a:r>
          </a:p>
        </p:txBody>
      </p:sp>
      <p:sp>
        <p:nvSpPr>
          <p:cNvPr id="256" name="Semaine 1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Semaine 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E672DD-D952-1759-F0AC-24749E7B25A1}"/>
              </a:ext>
            </a:extLst>
          </p:cNvPr>
          <p:cNvSpPr txBox="1"/>
          <p:nvPr/>
        </p:nvSpPr>
        <p:spPr>
          <a:xfrm>
            <a:off x="10798625" y="6967965"/>
            <a:ext cx="27432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2438338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6hdg01g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e que dit GAP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 que dit GAPS…</a:t>
            </a:r>
          </a:p>
        </p:txBody>
      </p:sp>
      <p:sp>
        <p:nvSpPr>
          <p:cNvPr id="171" name="A l'issue de cette unité d’enseignement, l'étudiant-e sera capable de 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 l'issue de cette unité d’enseignement, l'étudiant-e sera capable de : </a:t>
            </a:r>
          </a:p>
          <a:p>
            <a:r>
              <a:t>spécifier, coder et tester une application de taille importante ; </a:t>
            </a:r>
          </a:p>
          <a:p>
            <a:r>
              <a:t>acquérir par lui-même des connaissances sur des sujets nouveaux ; </a:t>
            </a:r>
          </a:p>
          <a:p>
            <a:r>
              <a:t>gérer la problématique d'un projet en équipe ; </a:t>
            </a:r>
          </a:p>
          <a:p>
            <a:r>
              <a:t>rédiger un rapport de projet et présenter à plusieurs le travail.</a:t>
            </a:r>
          </a:p>
        </p:txBody>
      </p:sp>
      <p:sp>
        <p:nvSpPr>
          <p:cNvPr id="17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rocessus de développ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Processus de développement</a:t>
            </a:r>
          </a:p>
        </p:txBody>
      </p:sp>
      <p:sp>
        <p:nvSpPr>
          <p:cNvPr id="25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697" y="4419611"/>
            <a:ext cx="10802691" cy="611432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Automatisation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0116609" cy="8256012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4200"/>
            </a:pPr>
            <a:r>
              <a:t>Automatisation</a:t>
            </a:r>
          </a:p>
          <a:p>
            <a:pPr marL="609599" indent="-609599">
              <a:defRPr sz="4200"/>
            </a:pPr>
            <a:r>
              <a:t>Intégration continue (CI)</a:t>
            </a:r>
          </a:p>
          <a:p>
            <a:pPr marL="609599" indent="-609599">
              <a:defRPr sz="4200"/>
            </a:pPr>
            <a:r>
              <a:t>Déploiement continu (CD)</a:t>
            </a:r>
          </a:p>
          <a:p>
            <a:pPr marL="609599" indent="-609599">
              <a:defRPr sz="4200"/>
            </a:pPr>
            <a:r>
              <a:t>DevOps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Plan</a:t>
            </a:r>
          </a:p>
        </p:txBody>
      </p:sp>
      <p:sp>
        <p:nvSpPr>
          <p:cNvPr id="264" name="Identification du problème/de la fea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Identification du problème/de la feature</a:t>
            </a:r>
          </a:p>
          <a:p>
            <a:r>
              <a:t>Réalisation des mockups/spécifications</a:t>
            </a:r>
          </a:p>
          <a:p>
            <a:r>
              <a:t>Méthodologie de travail</a:t>
            </a:r>
          </a:p>
          <a:p>
            <a:r>
              <a:t>Gestion de l’équipe</a:t>
            </a:r>
          </a:p>
          <a:p>
            <a:r>
              <a:t>Gestion du code source </a:t>
            </a:r>
          </a:p>
          <a:p>
            <a:r>
              <a:t>Comment se répartir le travail</a:t>
            </a:r>
          </a:p>
        </p:txBody>
      </p:sp>
      <p:sp>
        <p:nvSpPr>
          <p:cNvPr id="26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615" y="4533838"/>
            <a:ext cx="5647169" cy="249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615" y="7113320"/>
            <a:ext cx="5647169" cy="3176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re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</a:t>
            </a:r>
          </a:p>
        </p:txBody>
      </p:sp>
      <p:sp>
        <p:nvSpPr>
          <p:cNvPr id="270" name="Choix technologiq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Choix technologiques</a:t>
            </a:r>
          </a:p>
          <a:p>
            <a:r>
              <a:t>Architecture de l’application</a:t>
            </a:r>
          </a:p>
          <a:p>
            <a:r>
              <a:t>Implémentation de la feature</a:t>
            </a:r>
          </a:p>
        </p:txBody>
      </p:sp>
      <p:sp>
        <p:nvSpPr>
          <p:cNvPr id="27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7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65" y="10382611"/>
            <a:ext cx="5431670" cy="2851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asted-image.png" descr="pasted-image.png"/>
          <p:cNvPicPr>
            <a:picLocks noChangeAspect="1"/>
          </p:cNvPicPr>
          <p:nvPr/>
        </p:nvPicPr>
        <p:blipFill>
          <a:blip r:embed="rId3"/>
          <a:srcRect t="17948" b="17948"/>
          <a:stretch>
            <a:fillRect/>
          </a:stretch>
        </p:blipFill>
        <p:spPr>
          <a:xfrm>
            <a:off x="8828884" y="10748173"/>
            <a:ext cx="6320666" cy="2120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9766" y="6017833"/>
            <a:ext cx="6956040" cy="1869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55" y="3642967"/>
            <a:ext cx="5165091" cy="3228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asted-image.tiff" descr="pasted-image.tiff"/>
          <p:cNvPicPr>
            <a:picLocks noChangeAspect="1"/>
          </p:cNvPicPr>
          <p:nvPr/>
        </p:nvPicPr>
        <p:blipFill>
          <a:blip r:embed="rId6"/>
          <a:srcRect t="18364" r="26967" b="30798"/>
          <a:stretch>
            <a:fillRect/>
          </a:stretch>
        </p:blipFill>
        <p:spPr>
          <a:xfrm>
            <a:off x="16468661" y="10597360"/>
            <a:ext cx="6543274" cy="2066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997" y="8591674"/>
            <a:ext cx="5926206" cy="1500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asted-image.tiff" descr="pasted-image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5231" y="8534753"/>
            <a:ext cx="4150064" cy="1613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Verif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Verify</a:t>
            </a:r>
          </a:p>
        </p:txBody>
      </p:sp>
      <p:sp>
        <p:nvSpPr>
          <p:cNvPr id="281" name="Tests de l’appli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Tests de l’application</a:t>
            </a:r>
          </a:p>
          <a:p>
            <a:r>
              <a:t>Validations de la feature</a:t>
            </a:r>
          </a:p>
          <a:p>
            <a:r>
              <a:t>Contrôles qualité du code source</a:t>
            </a:r>
          </a:p>
          <a:p>
            <a:r>
              <a:t>Audits de sécurité</a:t>
            </a:r>
          </a:p>
        </p:txBody>
      </p:sp>
      <p:sp>
        <p:nvSpPr>
          <p:cNvPr id="28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83" name="pasted-image.tiff" descr="pasted-image.tiff"/>
          <p:cNvPicPr>
            <a:picLocks noChangeAspect="1"/>
          </p:cNvPicPr>
          <p:nvPr/>
        </p:nvPicPr>
        <p:blipFill>
          <a:blip r:embed="rId2"/>
          <a:srcRect t="23405" b="23405"/>
          <a:stretch>
            <a:fillRect/>
          </a:stretch>
        </p:blipFill>
        <p:spPr>
          <a:xfrm>
            <a:off x="10541000" y="3761904"/>
            <a:ext cx="4511001" cy="2399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913" y="4101863"/>
            <a:ext cx="5628787" cy="171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6053" y="6959217"/>
            <a:ext cx="6923617" cy="193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tiff" descr="pasted-image.tiff"/>
          <p:cNvPicPr>
            <a:picLocks noChangeAspect="1"/>
          </p:cNvPicPr>
          <p:nvPr/>
        </p:nvPicPr>
        <p:blipFill>
          <a:blip r:embed="rId5"/>
          <a:srcRect l="10198" t="25096" r="10198" b="25096"/>
          <a:stretch>
            <a:fillRect/>
          </a:stretch>
        </p:blipFill>
        <p:spPr>
          <a:xfrm>
            <a:off x="748117" y="10411527"/>
            <a:ext cx="5431252" cy="1941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907" y="10253353"/>
            <a:ext cx="6373771" cy="225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9090" y="9685053"/>
            <a:ext cx="4912233" cy="327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ng" descr="pasted-image.png"/>
          <p:cNvPicPr>
            <a:picLocks noChangeAspect="1"/>
          </p:cNvPicPr>
          <p:nvPr/>
        </p:nvPicPr>
        <p:blipFill>
          <a:blip r:embed="rId8"/>
          <a:srcRect l="11290" t="22442" r="11290" b="22442"/>
          <a:stretch>
            <a:fillRect/>
          </a:stretch>
        </p:blipFill>
        <p:spPr>
          <a:xfrm>
            <a:off x="17787135" y="10302387"/>
            <a:ext cx="5798316" cy="2160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La pyramide des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 pyramide des tests</a:t>
            </a:r>
          </a:p>
        </p:txBody>
      </p:sp>
      <p:sp>
        <p:nvSpPr>
          <p:cNvPr id="29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29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56" y="3767185"/>
            <a:ext cx="12458488" cy="8663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le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Release</a:t>
            </a:r>
          </a:p>
        </p:txBody>
      </p:sp>
      <p:sp>
        <p:nvSpPr>
          <p:cNvPr id="302" name="Mise à disposition des images Docker sur un registr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Mise à disposition des images Docker sur un registry</a:t>
            </a:r>
          </a:p>
        </p:txBody>
      </p:sp>
      <p:sp>
        <p:nvSpPr>
          <p:cNvPr id="30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30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00" y="5590086"/>
            <a:ext cx="8890000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31" y="5448238"/>
            <a:ext cx="5647169" cy="249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89" y="6994081"/>
            <a:ext cx="8148288" cy="4583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841" y="10877310"/>
            <a:ext cx="7014318" cy="1908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pasted-image.png" descr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615" y="7697520"/>
            <a:ext cx="5647169" cy="3176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ack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</a:t>
            </a:r>
          </a:p>
        </p:txBody>
      </p:sp>
      <p:sp>
        <p:nvSpPr>
          <p:cNvPr id="296" name="Préparation des artifacts de l’appli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Préparation des artifacts de l’application</a:t>
            </a:r>
          </a:p>
          <a:p>
            <a:r>
              <a:t>Création des “bundles” (images Docker)</a:t>
            </a:r>
          </a:p>
        </p:txBody>
      </p:sp>
      <p:sp>
        <p:nvSpPr>
          <p:cNvPr id="29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298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371" y="7180053"/>
            <a:ext cx="9308357" cy="2392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044" y="10104378"/>
            <a:ext cx="10949496" cy="2364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onfig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Configure</a:t>
            </a:r>
          </a:p>
        </p:txBody>
      </p:sp>
      <p:sp>
        <p:nvSpPr>
          <p:cNvPr id="311" name="Configuration de l’infrastructure pour déployer l’appli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Configuration de l’infrastructure pour déployer l’application</a:t>
            </a:r>
          </a:p>
          <a:p>
            <a:r>
              <a:t>Déploiement de l’application sur l’infrastructure</a:t>
            </a:r>
          </a:p>
        </p:txBody>
      </p:sp>
      <p:sp>
        <p:nvSpPr>
          <p:cNvPr id="31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313" name="Terraform_PrimaryLogo_Color_RGB.png" descr="Terraform_PrimaryLogo_Color_RG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703" y="6539434"/>
            <a:ext cx="6955697" cy="2454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3888" y="9122132"/>
            <a:ext cx="3679327" cy="1602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0428" y="11339187"/>
            <a:ext cx="5185409" cy="1333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8766" y="7179032"/>
            <a:ext cx="1965052" cy="1175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image.png" descr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89" y="5475204"/>
            <a:ext cx="8148288" cy="4583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O_Logo_Horizontal_Blue.png" descr="DO_Logo_Horizontal_Blu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669" y="9243387"/>
            <a:ext cx="7964558" cy="13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tiff" descr="pasted-image.tiff"/>
          <p:cNvPicPr>
            <a:picLocks noChangeAspect="1"/>
          </p:cNvPicPr>
          <p:nvPr/>
        </p:nvPicPr>
        <p:blipFill>
          <a:blip r:embed="rId8"/>
          <a:srcRect l="22197" t="22197" r="9904" b="22197"/>
          <a:stretch>
            <a:fillRect/>
          </a:stretch>
        </p:blipFill>
        <p:spPr>
          <a:xfrm>
            <a:off x="11703520" y="9148676"/>
            <a:ext cx="2257280" cy="1848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Moni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</a:t>
            </a:r>
          </a:p>
        </p:txBody>
      </p:sp>
      <p:sp>
        <p:nvSpPr>
          <p:cNvPr id="322" name="(Optionnel dans le cadre de ce cours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(Optionnel dans le cadre de ce cours)</a:t>
            </a:r>
          </a:p>
        </p:txBody>
      </p:sp>
      <p:sp>
        <p:nvSpPr>
          <p:cNvPr id="323" name="Monitoring de l’infrastruc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Monitoring de l’infrastructure</a:t>
            </a:r>
          </a:p>
          <a:p>
            <a:r>
              <a:t>Monitoring de l’application</a:t>
            </a:r>
          </a:p>
          <a:p>
            <a:r>
              <a:t>Récupération des métriques de l’application</a:t>
            </a:r>
          </a:p>
          <a:p>
            <a:pPr lvl="1"/>
            <a:r>
              <a:t>Temps de réponse des requêtes</a:t>
            </a:r>
          </a:p>
          <a:p>
            <a:pPr lvl="1"/>
            <a:r>
              <a:t>Nombres d’utilisateurs en cours</a:t>
            </a:r>
          </a:p>
          <a:p>
            <a:pPr lvl="1"/>
            <a:r>
              <a:t>Logs</a:t>
            </a:r>
          </a:p>
        </p:txBody>
      </p:sp>
      <p:sp>
        <p:nvSpPr>
          <p:cNvPr id="32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32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886" y="4703431"/>
            <a:ext cx="4224644" cy="4309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310" y="10408258"/>
            <a:ext cx="9861796" cy="1832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éalisation du proje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Réalisation du projet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(Semaine 2 et 3)</a:t>
            </a:r>
          </a:p>
        </p:txBody>
      </p:sp>
      <p:sp>
        <p:nvSpPr>
          <p:cNvPr id="32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78" name="Web Video" descr="Web Video"/>
          <p:cNvPicPr>
            <a:picLocks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54831" y="-55279"/>
            <a:ext cx="24493663" cy="1377768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escription du problème et de la sol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marL="1059180" lvl="1" indent="-565150" defTabSz="668655">
              <a:spcBef>
                <a:spcPts val="1400"/>
              </a:spcBef>
              <a:buSzPct val="123000"/>
              <a:buChar char="•"/>
              <a:defRPr sz="4455" spc="-44"/>
            </a:pPr>
            <a:r>
              <a:rPr sz="4450"/>
              <a:t>Description du problème et de la solution</a:t>
            </a:r>
            <a:endParaRPr lang="fr-FR" sz="4450"/>
          </a:p>
          <a:p>
            <a:pPr marL="1059180" lvl="1" indent="-565150" defTabSz="668655">
              <a:spcBef>
                <a:spcPts val="1400"/>
              </a:spcBef>
              <a:buSzPct val="123000"/>
              <a:buChar char="•"/>
              <a:defRPr sz="4455" spc="-44"/>
            </a:pPr>
            <a:r>
              <a:rPr sz="4450"/>
              <a:t>Code source du </a:t>
            </a:r>
            <a:r>
              <a:rPr lang="en-US" sz="4450" err="1"/>
              <a:t>projet</a:t>
            </a:r>
            <a:endParaRPr sz="4450" err="1"/>
          </a:p>
          <a:p>
            <a:pPr marL="1059180" lvl="1" indent="-565150" defTabSz="668655">
              <a:spcBef>
                <a:spcPts val="1400"/>
              </a:spcBef>
              <a:buSzPct val="123000"/>
              <a:buChar char="•"/>
              <a:defRPr sz="4455" spc="-44"/>
            </a:pPr>
            <a:r>
              <a:rPr sz="4450"/>
              <a:t>Instructions </a:t>
            </a:r>
            <a:r>
              <a:rPr sz="4450" err="1"/>
              <a:t>reproductibles</a:t>
            </a:r>
            <a:r>
              <a:rPr sz="4450"/>
              <a:t> pour lancer le </a:t>
            </a:r>
            <a:r>
              <a:rPr sz="4450" err="1"/>
              <a:t>projet</a:t>
            </a:r>
            <a:r>
              <a:rPr sz="4450"/>
              <a:t> </a:t>
            </a:r>
            <a:r>
              <a:rPr sz="4450" err="1"/>
              <a:t>en</a:t>
            </a:r>
            <a:r>
              <a:rPr sz="4450"/>
              <a:t> local</a:t>
            </a:r>
          </a:p>
          <a:p>
            <a:pPr marL="1059180" lvl="1" indent="-565150" defTabSz="668655">
              <a:spcBef>
                <a:spcPts val="1400"/>
              </a:spcBef>
              <a:buSzPct val="123000"/>
              <a:buChar char="•"/>
              <a:defRPr sz="4455" spc="-44"/>
            </a:pPr>
            <a:r>
              <a:rPr sz="4450"/>
              <a:t>Instructions </a:t>
            </a:r>
            <a:r>
              <a:rPr sz="4450" err="1"/>
              <a:t>reproductibles</a:t>
            </a:r>
            <a:r>
              <a:rPr sz="4450"/>
              <a:t> pour </a:t>
            </a:r>
            <a:r>
              <a:rPr sz="4450" err="1"/>
              <a:t>déployer</a:t>
            </a:r>
            <a:r>
              <a:rPr sz="4450"/>
              <a:t> </a:t>
            </a:r>
            <a:r>
              <a:rPr sz="4450" err="1"/>
              <a:t>une</a:t>
            </a:r>
            <a:r>
              <a:rPr sz="4450"/>
              <a:t> nouvelle </a:t>
            </a:r>
            <a:r>
              <a:rPr sz="4450" err="1"/>
              <a:t>fonctionnalité</a:t>
            </a:r>
            <a:r>
              <a:rPr sz="4450"/>
              <a:t> avec le pipeline de CI/CD</a:t>
            </a:r>
          </a:p>
          <a:p>
            <a:pPr marL="1059180" lvl="1" indent="-565150" defTabSz="668655">
              <a:spcBef>
                <a:spcPts val="1400"/>
              </a:spcBef>
              <a:buSzPct val="123000"/>
              <a:buChar char="•"/>
              <a:defRPr sz="4455" spc="-44"/>
            </a:pPr>
            <a:r>
              <a:rPr sz="4450"/>
              <a:t>Instructions de contribution au </a:t>
            </a:r>
            <a:r>
              <a:rPr sz="4450" err="1"/>
              <a:t>projet</a:t>
            </a:r>
            <a:r>
              <a:rPr sz="4450"/>
              <a:t> (</a:t>
            </a:r>
            <a:r>
              <a:rPr sz="4450" err="1"/>
              <a:t>quel</a:t>
            </a:r>
            <a:r>
              <a:rPr sz="4450"/>
              <a:t> </a:t>
            </a:r>
            <a:r>
              <a:rPr sz="4450" err="1"/>
              <a:t>est</a:t>
            </a:r>
            <a:r>
              <a:rPr sz="4450"/>
              <a:t> le workflow </a:t>
            </a:r>
            <a:r>
              <a:rPr sz="4450" err="1"/>
              <a:t>adopté</a:t>
            </a:r>
            <a:r>
              <a:rPr sz="4450"/>
              <a:t>, comment </a:t>
            </a:r>
            <a:r>
              <a:rPr sz="4450" err="1"/>
              <a:t>quelqu’un</a:t>
            </a:r>
            <a:r>
              <a:rPr sz="4450"/>
              <a:t> </a:t>
            </a:r>
            <a:r>
              <a:rPr sz="4450" err="1"/>
              <a:t>d’externe</a:t>
            </a:r>
            <a:r>
              <a:rPr sz="4450"/>
              <a:t> </a:t>
            </a:r>
            <a:r>
              <a:rPr sz="4450" err="1"/>
              <a:t>peut</a:t>
            </a:r>
            <a:r>
              <a:rPr sz="4450"/>
              <a:t> </a:t>
            </a:r>
            <a:r>
              <a:rPr sz="4450" err="1"/>
              <a:t>contribuer</a:t>
            </a:r>
            <a:r>
              <a:rPr sz="4450"/>
              <a:t>)</a:t>
            </a:r>
          </a:p>
          <a:p>
            <a:pPr marL="1059180" lvl="1" indent="-565150" defTabSz="668655">
              <a:spcBef>
                <a:spcPts val="1400"/>
              </a:spcBef>
              <a:buSzPct val="123000"/>
              <a:buChar char="•"/>
              <a:defRPr sz="4455" spc="-44"/>
            </a:pPr>
            <a:r>
              <a:rPr sz="4450" err="1"/>
              <a:t>Vidéo</a:t>
            </a:r>
            <a:r>
              <a:rPr sz="4450"/>
              <a:t> de </a:t>
            </a:r>
            <a:r>
              <a:rPr sz="4450" err="1"/>
              <a:t>présentation</a:t>
            </a:r>
            <a:r>
              <a:rPr sz="4450"/>
              <a:t> de 2-4 minutes</a:t>
            </a:r>
          </a:p>
          <a:p>
            <a:pPr marL="1059180" lvl="1" indent="-565150" defTabSz="668655">
              <a:spcBef>
                <a:spcPts val="1400"/>
              </a:spcBef>
              <a:buSzPct val="123000"/>
              <a:buChar char="•"/>
              <a:defRPr sz="4455" b="1" spc="-44"/>
            </a:pPr>
            <a:endParaRPr/>
          </a:p>
          <a:p>
            <a:pPr marL="1059180" lvl="1" indent="-565150" defTabSz="668655">
              <a:spcBef>
                <a:spcPts val="1400"/>
              </a:spcBef>
              <a:buSzPct val="123000"/>
              <a:buChar char="•"/>
              <a:defRPr sz="4455" b="1" spc="-44"/>
            </a:pPr>
            <a:r>
              <a:rPr sz="4450" err="1"/>
              <a:t>Présentation</a:t>
            </a:r>
            <a:r>
              <a:rPr sz="4450"/>
              <a:t> et </a:t>
            </a:r>
            <a:r>
              <a:rPr sz="4450" err="1"/>
              <a:t>démonstration</a:t>
            </a:r>
            <a:r>
              <a:rPr sz="4450"/>
              <a:t> la </a:t>
            </a:r>
            <a:r>
              <a:rPr sz="4450" err="1"/>
              <a:t>dernière</a:t>
            </a:r>
            <a:r>
              <a:rPr sz="4450"/>
              <a:t> </a:t>
            </a:r>
            <a:r>
              <a:rPr sz="4450" err="1"/>
              <a:t>semaine</a:t>
            </a:r>
            <a:r>
              <a:rPr sz="4450"/>
              <a:t> (</a:t>
            </a:r>
            <a:r>
              <a:rPr lang="fr-FR" sz="4450"/>
              <a:t>15min</a:t>
            </a:r>
            <a:r>
              <a:rPr sz="4450"/>
              <a:t>)</a:t>
            </a:r>
          </a:p>
        </p:txBody>
      </p:sp>
      <p:sp>
        <p:nvSpPr>
          <p:cNvPr id="33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333" name="Livr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Livrables</a:t>
            </a:r>
          </a:p>
        </p:txBody>
      </p:sp>
      <p:sp>
        <p:nvSpPr>
          <p:cNvPr id="334" name="Fin du projet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Fin du projet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graphicFrame>
        <p:nvGraphicFramePr>
          <p:cNvPr id="337" name="Table 1"/>
          <p:cNvGraphicFramePr/>
          <p:nvPr>
            <p:extLst>
              <p:ext uri="{D42A27DB-BD31-4B8C-83A1-F6EECF244321}">
                <p14:modId xmlns:p14="http://schemas.microsoft.com/office/powerpoint/2010/main" val="2061073013"/>
              </p:ext>
            </p:extLst>
          </p:nvPr>
        </p:nvGraphicFramePr>
        <p:xfrm>
          <a:off x="1200019" y="983923"/>
          <a:ext cx="21983962" cy="1174813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198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 b="1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Définition</a:t>
                      </a:r>
                      <a:r>
                        <a:rPr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du </a:t>
                      </a:r>
                      <a:r>
                        <a:rPr sz="3500" b="1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projet</a:t>
                      </a:r>
                      <a:r>
                        <a:rPr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(20%)</a:t>
                      </a:r>
                      <a:r>
                        <a:rPr lang="fr-CH"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3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0" marB="0" anchor="ctr" horzOverflow="overflow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problématique est abordée (on sait de quoi il s’agit)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solution est décrite (on comprend comment la solution répond à la problématique)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 processus de travail est décrit (on comprend comment la solution va être réalisée du point de vue humain)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 mockups et la landing page sont clairs (on sait à quoi ressemblera la solution)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Pipeline DevOps (20%)</a:t>
                      </a:r>
                      <a:r>
                        <a:rPr lang="fr-CH"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3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0" marB="0" anchor="ctr" horzOverflow="overflow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 pipeline DevOps est décrit (on comprend comment la solution va être réalisée du point de vue technique)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 pipeline DevOps fonctionne (démonstration)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 des </a:t>
                      </a:r>
                      <a:r>
                        <a:rPr sz="3500" b="1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présentations</a:t>
                      </a:r>
                      <a:r>
                        <a:rPr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et des </a:t>
                      </a:r>
                      <a:r>
                        <a:rPr sz="3500" b="1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vidéos</a:t>
                      </a:r>
                      <a:r>
                        <a:rPr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(20%)</a:t>
                      </a:r>
                      <a:r>
                        <a:rPr lang="fr-CH"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3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0" marB="0" anchor="ctr" horzOverflow="overflow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problématique est abordée (on situe de quoi il s’agit)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solution est décrite (on comprend comment la solution répond à la problématique)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 processus de travail est décrit (on comprend comment la solution a été faite d’un point de vue technique et humain)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 fil rouge de type «story telling» est utilisé (problème … histoire … solution)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 y a une pointe d’humour, de fun, de décalage ou d’émotion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 réponses aux questions sont pertinentes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 technique (40%)</a:t>
                      </a:r>
                      <a:r>
                        <a:rPr lang="fr-CH" sz="3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3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0" marB="0" anchor="ctr" horzOverflow="overflow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 code source est clair, bien organisé, et testé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documentation permet de prendre en main le projet de façon autonome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6183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L’effort</a:t>
                      </a: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sz="350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fourni</a:t>
                      </a: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par </a:t>
                      </a:r>
                      <a:r>
                        <a:rPr sz="350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l’équipe</a:t>
                      </a: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sz="350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</a:t>
                      </a: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notable (ambition, </a:t>
                      </a:r>
                      <a:r>
                        <a:rPr sz="350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fonctionnalité</a:t>
                      </a: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sz="350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exécution</a:t>
                      </a:r>
                      <a:r>
                        <a:rPr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etc.)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AC0020A5-A74B-61AC-EAC4-32E9C22C6036}"/>
              </a:ext>
            </a:extLst>
          </p:cNvPr>
          <p:cNvSpPr txBox="1"/>
          <p:nvPr/>
        </p:nvSpPr>
        <p:spPr>
          <a:xfrm>
            <a:off x="1200019" y="12918657"/>
            <a:ext cx="1014205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 Les pourcentages sont donnés à titre informatif et pourront être modifiés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75" name="Web Video" descr="Web Video"/>
          <p:cNvPicPr>
            <a:picLocks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2149" y="-33938"/>
            <a:ext cx="24504667" cy="137838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81" name="pasted-image.tiff" descr="pasted-image.tiff"/>
          <p:cNvPicPr>
            <a:picLocks noChangeAspect="1"/>
          </p:cNvPicPr>
          <p:nvPr/>
        </p:nvPicPr>
        <p:blipFill>
          <a:blip r:embed="rId2"/>
          <a:srcRect t="11000" r="41578" b="47602"/>
          <a:stretch>
            <a:fillRect/>
          </a:stretch>
        </p:blipFill>
        <p:spPr>
          <a:xfrm>
            <a:off x="525906" y="4842869"/>
            <a:ext cx="7461402" cy="528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tiff" descr="pasted-image.tiff"/>
          <p:cNvPicPr>
            <a:picLocks noChangeAspect="1"/>
          </p:cNvPicPr>
          <p:nvPr/>
        </p:nvPicPr>
        <p:blipFill>
          <a:blip r:embed="rId2"/>
          <a:srcRect t="62150" r="44149"/>
          <a:stretch>
            <a:fillRect/>
          </a:stretch>
        </p:blipFill>
        <p:spPr>
          <a:xfrm>
            <a:off x="8687260" y="4912322"/>
            <a:ext cx="7596532" cy="514815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omment ils étaient…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Comment ils étaient…</a:t>
            </a:r>
          </a:p>
        </p:txBody>
      </p:sp>
      <p:sp>
        <p:nvSpPr>
          <p:cNvPr id="184" name="Avant"/>
          <p:cNvSpPr txBox="1"/>
          <p:nvPr/>
        </p:nvSpPr>
        <p:spPr>
          <a:xfrm>
            <a:off x="3964291" y="10594949"/>
            <a:ext cx="1887094" cy="92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Avant</a:t>
            </a:r>
          </a:p>
        </p:txBody>
      </p:sp>
      <p:sp>
        <p:nvSpPr>
          <p:cNvPr id="185" name="Après"/>
          <p:cNvSpPr txBox="1"/>
          <p:nvPr/>
        </p:nvSpPr>
        <p:spPr>
          <a:xfrm>
            <a:off x="18936896" y="10583522"/>
            <a:ext cx="1938085" cy="92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Après</a:t>
            </a:r>
          </a:p>
        </p:txBody>
      </p:sp>
      <p:pic>
        <p:nvPicPr>
          <p:cNvPr id="186" name="pasted-image.tiff" descr="pasted-image.tiff"/>
          <p:cNvPicPr>
            <a:picLocks noChangeAspect="1"/>
          </p:cNvPicPr>
          <p:nvPr/>
        </p:nvPicPr>
        <p:blipFill>
          <a:blip r:embed="rId3"/>
          <a:srcRect l="11570" r="7045"/>
          <a:stretch>
            <a:fillRect/>
          </a:stretch>
        </p:blipFill>
        <p:spPr>
          <a:xfrm>
            <a:off x="16081259" y="4752266"/>
            <a:ext cx="7095826" cy="544541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Pendant"/>
          <p:cNvSpPr txBox="1"/>
          <p:nvPr/>
        </p:nvSpPr>
        <p:spPr>
          <a:xfrm>
            <a:off x="10812995" y="10594949"/>
            <a:ext cx="2728088" cy="92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Pendant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béré-eeee…  🎶"/>
          <p:cNvSpPr txBox="1">
            <a:spLocks noGrp="1"/>
          </p:cNvSpPr>
          <p:nvPr>
            <p:ph type="title"/>
          </p:nvPr>
        </p:nvSpPr>
        <p:spPr>
          <a:xfrm>
            <a:off x="1206500" y="1084923"/>
            <a:ext cx="21971000" cy="1435101"/>
          </a:xfrm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t>Libéré-eeee…  🎶</a:t>
            </a:r>
          </a:p>
        </p:txBody>
      </p:sp>
      <p:sp>
        <p:nvSpPr>
          <p:cNvPr id="190" name="délivré-eeee…   🎶"/>
          <p:cNvSpPr txBox="1">
            <a:spLocks noGrp="1"/>
          </p:cNvSpPr>
          <p:nvPr>
            <p:ph type="body" idx="21"/>
          </p:nvPr>
        </p:nvSpPr>
        <p:spPr>
          <a:xfrm>
            <a:off x="1206500" y="235518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>
            <a:lvl1pPr defTabSz="1463003">
              <a:lnSpc>
                <a:spcPct val="80000"/>
              </a:lnSpc>
              <a:defRPr sz="5100" spc="-102"/>
            </a:lvl1pPr>
          </a:lstStyle>
          <a:p>
            <a:r>
              <a:t>délivré-eeee…   🎶</a:t>
            </a:r>
          </a:p>
        </p:txBody>
      </p:sp>
      <p:sp>
        <p:nvSpPr>
          <p:cNvPr id="191" name="Liberté totale sur les choix technologiques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Liberté totale sur les choix technologiques…</a:t>
            </a:r>
          </a:p>
          <a:p>
            <a:pPr>
              <a:defRPr b="1"/>
            </a:pPr>
            <a:endParaRPr/>
          </a:p>
          <a:p>
            <a:pPr>
              <a:defRPr b="1"/>
            </a:pPr>
            <a:r>
              <a:t>Le projet doit:</a:t>
            </a:r>
          </a:p>
          <a:p>
            <a:pPr marL="1308100" lvl="1" indent="-698500">
              <a:buSzPct val="123000"/>
              <a:buChar char="•"/>
            </a:pPr>
            <a:r>
              <a:t>avoir des mockups, un schéma d’architecture et une landing page</a:t>
            </a:r>
          </a:p>
          <a:p>
            <a:pPr marL="1308100" lvl="1" indent="-698500">
              <a:buSzPct val="123000"/>
              <a:buChar char="•"/>
            </a:pPr>
            <a:r>
              <a:t>être développée avec une plateforme de gestion des versions (GitLab, GitHub)</a:t>
            </a:r>
          </a:p>
          <a:p>
            <a:pPr marL="1308100" lvl="1" indent="-698500">
              <a:buSzPct val="123000"/>
              <a:buChar char="•"/>
            </a:pPr>
            <a:r>
              <a:t>être délivrée et déployée à l’aide de pratiques DevOps</a:t>
            </a:r>
          </a:p>
        </p:txBody>
      </p:sp>
      <p:sp>
        <p:nvSpPr>
          <p:cNvPr id="19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berté totale dans les outils de développement et de communication……"/>
          <p:cNvSpPr txBox="1">
            <a:spLocks noGrp="1"/>
          </p:cNvSpPr>
          <p:nvPr>
            <p:ph type="body" idx="1"/>
          </p:nvPr>
        </p:nvSpPr>
        <p:spPr>
          <a:xfrm>
            <a:off x="1206500" y="4243609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Liberté totale dans les outils de développement et de communication…</a:t>
            </a:r>
          </a:p>
          <a:p>
            <a:pPr>
              <a:defRPr b="1"/>
            </a:pPr>
            <a:r>
              <a:t>… mais n’oubliez pas de nous transmettre les accès.</a:t>
            </a:r>
          </a:p>
          <a:p>
            <a:pPr marL="698500" indent="-698500">
              <a:buSzPct val="123000"/>
              <a:buChar char="•"/>
            </a:pPr>
            <a:endParaRPr/>
          </a:p>
        </p:txBody>
      </p:sp>
      <p:sp>
        <p:nvSpPr>
          <p:cNvPr id="19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96" name="Libéré-eeee…  🎶"/>
          <p:cNvSpPr txBox="1">
            <a:spLocks noGrp="1"/>
          </p:cNvSpPr>
          <p:nvPr>
            <p:ph type="title"/>
          </p:nvPr>
        </p:nvSpPr>
        <p:spPr>
          <a:xfrm>
            <a:off x="1206500" y="1084923"/>
            <a:ext cx="21971000" cy="1435101"/>
          </a:xfrm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t>Libéré-eeee…  🎶</a:t>
            </a:r>
          </a:p>
        </p:txBody>
      </p:sp>
      <p:sp>
        <p:nvSpPr>
          <p:cNvPr id="197" name="délivré-eeee…   🎶"/>
          <p:cNvSpPr txBox="1"/>
          <p:nvPr/>
        </p:nvSpPr>
        <p:spPr>
          <a:xfrm>
            <a:off x="1206500" y="2355185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1463003">
              <a:lnSpc>
                <a:spcPct val="80000"/>
              </a:lnSpc>
              <a:defRPr sz="5100" b="1" spc="-102">
                <a:solidFill>
                  <a:srgbClr val="000000"/>
                </a:solidFill>
              </a:defRPr>
            </a:lvl1pPr>
          </a:lstStyle>
          <a:p>
            <a:r>
              <a:t>délivré-eeee…   🎶</a:t>
            </a:r>
          </a:p>
        </p:txBody>
      </p:sp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056" y="8008446"/>
            <a:ext cx="3288638" cy="328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con_clyde_blurple_RGB.png" descr="icon_clyde_blurple_RG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252" y="7922921"/>
            <a:ext cx="4331206" cy="328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991" y="7922921"/>
            <a:ext cx="3535808" cy="328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096" y="8008446"/>
            <a:ext cx="3288638" cy="3288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appel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Rappels</a:t>
            </a:r>
          </a:p>
        </p:txBody>
      </p:sp>
      <p:sp>
        <p:nvSpPr>
          <p:cNvPr id="20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0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82" y="1706672"/>
            <a:ext cx="18293636" cy="10302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6591784A04C646BA9DD8822E74E39A" ma:contentTypeVersion="3" ma:contentTypeDescription="Crée un document." ma:contentTypeScope="" ma:versionID="5abf03f00adcb8d68b02ec63253d1f6d">
  <xsd:schema xmlns:xsd="http://www.w3.org/2001/XMLSchema" xmlns:xs="http://www.w3.org/2001/XMLSchema" xmlns:p="http://schemas.microsoft.com/office/2006/metadata/properties" xmlns:ns2="43a47fba-adf8-4d38-8456-93223b2d3617" targetNamespace="http://schemas.microsoft.com/office/2006/metadata/properties" ma:root="true" ma:fieldsID="9f1f4772a6194e1b8ba2efa3be888910" ns2:_="">
    <xsd:import namespace="43a47fba-adf8-4d38-8456-93223b2d36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47fba-adf8-4d38-8456-93223b2d36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71A8D2-F979-47AB-90BC-0B25BFBA7CBB}">
  <ds:schemaRefs>
    <ds:schemaRef ds:uri="43a47fba-adf8-4d38-8456-93223b2d36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F1F6B40-B9F1-4F20-9A6B-6D1E0B8D1ADF}">
  <ds:schemaRefs>
    <ds:schemaRef ds:uri="43a47fba-adf8-4d38-8456-93223b2d36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B01A7E-05FA-4643-8494-31A26D0624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21_BasicWhite</vt:lpstr>
      <vt:lpstr>Introduction</vt:lpstr>
      <vt:lpstr>Ce que dit GAPS…</vt:lpstr>
      <vt:lpstr>PowerPoint Presentation</vt:lpstr>
      <vt:lpstr>PowerPoint Presentation</vt:lpstr>
      <vt:lpstr>Comment ils étaient…</vt:lpstr>
      <vt:lpstr>Libéré-eeee…  🎶</vt:lpstr>
      <vt:lpstr>Libéré-eeee…  🎶</vt:lpstr>
      <vt:lpstr>PowerPoint Presentation</vt:lpstr>
      <vt:lpstr>PowerPoint Presentation</vt:lpstr>
      <vt:lpstr>PowerPoint Presentation</vt:lpstr>
      <vt:lpstr>PowerPoint Presentation</vt:lpstr>
      <vt:lpstr>Livrables</vt:lpstr>
      <vt:lpstr>Qu’est-ce qu’un mockup ?</vt:lpstr>
      <vt:lpstr>PowerPoint Presentation</vt:lpstr>
      <vt:lpstr>Qu’est-ce qu’une landing page ?</vt:lpstr>
      <vt:lpstr>PowerPoint Presentation</vt:lpstr>
      <vt:lpstr>Outils et conseils pour réaliser un mockup</vt:lpstr>
      <vt:lpstr>PowerPoint Presentation</vt:lpstr>
      <vt:lpstr>Livrables</vt:lpstr>
      <vt:lpstr>Processus de développement</vt:lpstr>
      <vt:lpstr>Plan</vt:lpstr>
      <vt:lpstr>Create</vt:lpstr>
      <vt:lpstr>Verify</vt:lpstr>
      <vt:lpstr>La pyramide des tests</vt:lpstr>
      <vt:lpstr>Release</vt:lpstr>
      <vt:lpstr>Package</vt:lpstr>
      <vt:lpstr>Configure</vt:lpstr>
      <vt:lpstr>Monitor</vt:lpstr>
      <vt:lpstr>PowerPoint Presentation</vt:lpstr>
      <vt:lpstr>Livrables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revision>3</cp:revision>
  <dcterms:modified xsi:type="dcterms:W3CDTF">2023-08-22T07:45:02Z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0x010100326591784A04C646BA9DD8822E74E39A</vt:lpwstr>
  </property>
  <property fmtid="{D5CDD505-2E9C-101B-9397-08002B2CF9AE}" pid="3" name="Order">
    <vt:lpwstr>600.000000000000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_SharedFileIndex">
    <vt:lpwstr/>
  </property>
  <property fmtid="{D5CDD505-2E9C-101B-9397-08002B2CF9AE}" pid="11" name="_SourceUrl">
    <vt:lpwstr/>
  </property>
</Properties>
</file>